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b="def" i="def"/>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b="def" i="def"/>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b="def" i="def"/>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b="def" i="def"/>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b="def" i="def"/>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016000" y="2032000"/>
            <a:ext cx="10972800" cy="32258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12" name="Shape 12"/>
          <p:cNvSpPr/>
          <p:nvPr>
            <p:ph type="body" sz="quarter" idx="1"/>
          </p:nvPr>
        </p:nvSpPr>
        <p:spPr>
          <a:xfrm>
            <a:off x="1016000" y="5359400"/>
            <a:ext cx="10972800" cy="12319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96900"/>
          </a:xfrm>
          <a:prstGeom prst="rect">
            <a:avLst/>
          </a:prstGeom>
        </p:spPr>
        <p:txBody>
          <a:bodyPr anchor="t">
            <a:spAutoFit/>
          </a:bodyPr>
          <a:lstStyle>
            <a:lvl1pPr marL="0" indent="0" algn="ctr">
              <a:spcBef>
                <a:spcPts val="0"/>
              </a:spcBef>
              <a:buClrTx/>
              <a:buSzTx/>
              <a:buNone/>
              <a:defRPr sz="3400">
                <a:solidFill>
                  <a:srgbClr val="A29A85"/>
                </a:solidFill>
              </a:defRPr>
            </a:lvl1pPr>
          </a:lstStyle>
          <a:p>
            <a:pPr/>
            <a:r>
              <a:t>-Johnny Appleseed</a:t>
            </a:r>
          </a:p>
        </p:txBody>
      </p:sp>
      <p:sp>
        <p:nvSpPr>
          <p:cNvPr id="94" name="Shape 94"/>
          <p:cNvSpPr/>
          <p:nvPr>
            <p:ph type="body" sz="quarter" idx="14"/>
          </p:nvPr>
        </p:nvSpPr>
        <p:spPr>
          <a:xfrm>
            <a:off x="1270000" y="4210050"/>
            <a:ext cx="10464800" cy="800100"/>
          </a:xfrm>
          <a:prstGeom prst="rect">
            <a:avLst/>
          </a:prstGeom>
        </p:spPr>
        <p:txBody>
          <a:bodyPr>
            <a:spAutoFit/>
          </a:bodyPr>
          <a:lstStyle>
            <a:lvl1pPr marL="0" indent="0" algn="ctr">
              <a:spcBef>
                <a:spcPts val="3800"/>
              </a:spcBef>
              <a:buClrTx/>
              <a:buSzTx/>
              <a:buNone/>
              <a:defRPr i="1" sz="4800">
                <a:latin typeface="Baskerville SemiBold"/>
                <a:ea typeface="Baskerville SemiBold"/>
                <a:cs typeface="Baskerville SemiBold"/>
                <a:sym typeface="Baskerville SemiBold"/>
              </a:defRPr>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819400" y="1257300"/>
            <a:ext cx="7366000" cy="53721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028700" y="6743700"/>
            <a:ext cx="10972800" cy="15240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22" name="Shape 22"/>
          <p:cNvSpPr/>
          <p:nvPr>
            <p:ph type="body" sz="quarter" idx="1"/>
          </p:nvPr>
        </p:nvSpPr>
        <p:spPr>
          <a:xfrm>
            <a:off x="1028700" y="8255000"/>
            <a:ext cx="10972800" cy="11938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xfrm>
            <a:off x="1016000" y="3263900"/>
            <a:ext cx="10972800" cy="3225800"/>
          </a:xfrm>
          <a:prstGeom prst="rect">
            <a:avLst/>
          </a:prstGeom>
        </p:spPr>
        <p:txBody>
          <a:bodyPr/>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31" name="Shape 3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pic" sz="quarter" idx="13"/>
          </p:nvPr>
        </p:nvSpPr>
        <p:spPr>
          <a:xfrm>
            <a:off x="7664450" y="2044700"/>
            <a:ext cx="4267200" cy="56388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762000" y="2311400"/>
            <a:ext cx="6324600" cy="31877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40" name="Shape 40"/>
          <p:cNvSpPr/>
          <p:nvPr>
            <p:ph type="body" sz="quarter" idx="1"/>
          </p:nvPr>
        </p:nvSpPr>
        <p:spPr>
          <a:xfrm>
            <a:off x="762000" y="5626100"/>
            <a:ext cx="6324600" cy="32385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1016000" y="2768600"/>
            <a:ext cx="109728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7410450" y="2806700"/>
            <a:ext cx="4267200" cy="56388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016000" y="2768600"/>
            <a:ext cx="5486400" cy="5715000"/>
          </a:xfrm>
          <a:prstGeom prst="rect">
            <a:avLst/>
          </a:prstGeom>
        </p:spPr>
        <p:txBody>
          <a:bodyPr/>
          <a:lstStyle>
            <a:lvl1pPr>
              <a:spcBef>
                <a:spcPts val="3800"/>
              </a:spcBef>
              <a:defRPr sz="3400">
                <a:solidFill>
                  <a:srgbClr val="FFFFFF"/>
                </a:solidFill>
              </a:defRPr>
            </a:lvl1pPr>
            <a:lvl2pPr>
              <a:spcBef>
                <a:spcPts val="3800"/>
              </a:spcBef>
              <a:defRPr sz="3400">
                <a:solidFill>
                  <a:srgbClr val="FFFFFF"/>
                </a:solidFill>
              </a:defRPr>
            </a:lvl2pPr>
            <a:lvl3pPr>
              <a:spcBef>
                <a:spcPts val="3800"/>
              </a:spcBef>
              <a:defRPr sz="3400">
                <a:solidFill>
                  <a:srgbClr val="FFFFFF"/>
                </a:solidFill>
              </a:defRPr>
            </a:lvl3pPr>
            <a:lvl4pPr marL="1625600">
              <a:spcBef>
                <a:spcPts val="3800"/>
              </a:spcBef>
              <a:defRPr sz="3400">
                <a:solidFill>
                  <a:srgbClr val="FFFFFF"/>
                </a:solidFill>
              </a:defRPr>
            </a:lvl4pPr>
            <a:lvl5pPr marL="2070100">
              <a:spcBef>
                <a:spcPts val="3800"/>
              </a:spcBef>
              <a:defRPr sz="3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7394351" y="4637752"/>
            <a:ext cx="4686301" cy="41529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394351" y="927100"/>
            <a:ext cx="4686301" cy="2857500"/>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a:off x="914400" y="927100"/>
            <a:ext cx="5626100" cy="7861300"/>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xfrm>
            <a:off x="6324599" y="9004300"/>
            <a:ext cx="342901" cy="36830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016000" y="1270000"/>
            <a:ext cx="10972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016000" y="546100"/>
            <a:ext cx="10972800" cy="185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defRPr sz="1800">
                <a:latin typeface="Cochin"/>
                <a:ea typeface="Cochin"/>
                <a:cs typeface="Cochin"/>
                <a:sym typeface="Coc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Relationship Id="rId3" Type="http://schemas.openxmlformats.org/officeDocument/2006/relationships/image" Target="../media/image4.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Relationship Id="rId3"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6">
            <a:hueOff val="113856"/>
            <a:lumOff val="-10196"/>
          </a:schemeClr>
        </a:solidFill>
      </p:bgPr>
    </p:bg>
    <p:spTree>
      <p:nvGrpSpPr>
        <p:cNvPr id="1" name=""/>
        <p:cNvGrpSpPr/>
        <p:nvPr/>
      </p:nvGrpSpPr>
      <p:grpSpPr>
        <a:xfrm>
          <a:off x="0" y="0"/>
          <a:ext cx="0" cy="0"/>
          <a:chOff x="0" y="0"/>
          <a:chExt cx="0" cy="0"/>
        </a:xfrm>
      </p:grpSpPr>
      <p:sp>
        <p:nvSpPr>
          <p:cNvPr id="119" name="Shape 119"/>
          <p:cNvSpPr/>
          <p:nvPr>
            <p:ph type="ctrTitle"/>
          </p:nvPr>
        </p:nvSpPr>
        <p:spPr>
          <a:xfrm>
            <a:off x="1104900" y="4254500"/>
            <a:ext cx="10972800" cy="3225800"/>
          </a:xfrm>
          <a:prstGeom prst="rect">
            <a:avLst/>
          </a:prstGeom>
        </p:spPr>
        <p:txBody>
          <a:bodyPr/>
          <a:lstStyle/>
          <a:p>
            <a:pPr/>
            <a:r>
              <a:t>Viral </a:t>
            </a:r>
          </a:p>
          <a:p>
            <a:pPr/>
            <a:r>
              <a:t>infections in pregnancy</a:t>
            </a:r>
          </a:p>
        </p:txBody>
      </p:sp>
      <p:sp>
        <p:nvSpPr>
          <p:cNvPr id="120" name="Shape 120"/>
          <p:cNvSpPr/>
          <p:nvPr>
            <p:ph type="subTitle" sz="quarter" idx="1"/>
          </p:nvPr>
        </p:nvSpPr>
        <p:spPr>
          <a:xfrm>
            <a:off x="1016000" y="7835900"/>
            <a:ext cx="10972800" cy="1231900"/>
          </a:xfrm>
          <a:prstGeom prst="rect">
            <a:avLst/>
          </a:prstGeom>
        </p:spPr>
        <p:txBody>
          <a:bodyPr/>
          <a:lstStyle/>
          <a:p>
            <a:pPr/>
            <a:r>
              <a:t>by Jade Murray</a:t>
            </a:r>
          </a:p>
        </p:txBody>
      </p:sp>
      <p:pic>
        <p:nvPicPr>
          <p:cNvPr id="121" name="images.jpg"/>
          <p:cNvPicPr>
            <a:picLocks noChangeAspect="1"/>
          </p:cNvPicPr>
          <p:nvPr/>
        </p:nvPicPr>
        <p:blipFill>
          <a:blip r:embed="rId2">
            <a:extLst/>
          </a:blip>
          <a:stretch>
            <a:fillRect/>
          </a:stretch>
        </p:blipFill>
        <p:spPr>
          <a:xfrm>
            <a:off x="4394200" y="1071893"/>
            <a:ext cx="4598879" cy="3049257"/>
          </a:xfrm>
          <a:prstGeom prst="rect">
            <a:avLst/>
          </a:prstGeom>
          <a:ln w="12700">
            <a:miter lim="400000"/>
          </a:ln>
          <a:effectLst>
            <a:outerShdw sx="100000" sy="100000" kx="0" ky="0" algn="b" rotWithShape="0" blurRad="63500" dist="25400" dir="5400000">
              <a:srgbClr val="000000">
                <a:alpha val="50000"/>
              </a:srgbClr>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6">
            <a:hueOff val="113856"/>
            <a:lumOff val="-10196"/>
          </a:schemeClr>
        </a:solidFill>
      </p:bgPr>
    </p:bg>
    <p:spTree>
      <p:nvGrpSpPr>
        <p:cNvPr id="1" name=""/>
        <p:cNvGrpSpPr/>
        <p:nvPr/>
      </p:nvGrpSpPr>
      <p:grpSpPr>
        <a:xfrm>
          <a:off x="0" y="0"/>
          <a:ext cx="0" cy="0"/>
          <a:chOff x="0" y="0"/>
          <a:chExt cx="0" cy="0"/>
        </a:xfrm>
      </p:grpSpPr>
      <p:pic>
        <p:nvPicPr>
          <p:cNvPr id="123" name="images-filtered.jpeg"/>
          <p:cNvPicPr>
            <a:picLocks noChangeAspect="1"/>
          </p:cNvPicPr>
          <p:nvPr>
            <p:ph type="pic" idx="13"/>
          </p:nvPr>
        </p:nvPicPr>
        <p:blipFill>
          <a:blip r:embed="rId2">
            <a:extLst/>
          </a:blip>
          <a:srcRect l="10762" t="0" r="20049" b="0"/>
          <a:stretch>
            <a:fillRect/>
          </a:stretch>
        </p:blipFill>
        <p:spPr>
          <a:xfrm>
            <a:off x="7244979" y="3107299"/>
            <a:ext cx="4352506" cy="5037647"/>
          </a:xfrm>
          <a:prstGeom prst="rect">
            <a:avLst/>
          </a:prstGeom>
          <a:ln w="12700">
            <a:miter lim="400000"/>
          </a:ln>
          <a:effectLst>
            <a:reflection blurRad="0" stA="50000" stPos="0" endA="0" endPos="40000" dist="0" dir="5400000" fadeDir="5400000" sx="100000" sy="-100000" kx="0" ky="0" algn="bl" rotWithShape="0"/>
          </a:effectLst>
        </p:spPr>
      </p:pic>
      <p:sp>
        <p:nvSpPr>
          <p:cNvPr id="124" name="Shape 124"/>
          <p:cNvSpPr/>
          <p:nvPr>
            <p:ph type="title"/>
          </p:nvPr>
        </p:nvSpPr>
        <p:spPr>
          <a:xfrm>
            <a:off x="1016000" y="444500"/>
            <a:ext cx="10972800" cy="1854200"/>
          </a:xfrm>
          <a:prstGeom prst="rect">
            <a:avLst/>
          </a:prstGeom>
        </p:spPr>
        <p:txBody>
          <a:bodyPr/>
          <a:lstStyle>
            <a:lvl1pPr>
              <a:defRPr>
                <a:latin typeface="Bradley Hand ITC TT-Bold"/>
                <a:ea typeface="Bradley Hand ITC TT-Bold"/>
                <a:cs typeface="Bradley Hand ITC TT-Bold"/>
                <a:sym typeface="Bradley Hand ITC TT-Bold"/>
              </a:defRPr>
            </a:lvl1pPr>
          </a:lstStyle>
          <a:p>
            <a:pPr/>
            <a:r>
              <a:t>Viral infections</a:t>
            </a:r>
          </a:p>
        </p:txBody>
      </p:sp>
      <p:sp>
        <p:nvSpPr>
          <p:cNvPr id="125" name="Shape 125"/>
          <p:cNvSpPr/>
          <p:nvPr>
            <p:ph type="body" sz="half" idx="1"/>
          </p:nvPr>
        </p:nvSpPr>
        <p:spPr>
          <a:prstGeom prst="rect">
            <a:avLst/>
          </a:prstGeom>
          <a:ln w="9525">
            <a:round/>
          </a:ln>
        </p:spPr>
        <p:txBody>
          <a:bodyPr anchor="t"/>
          <a:lstStyle>
            <a:lvl1pPr marL="419099" indent="-419099">
              <a:spcBef>
                <a:spcPts val="0"/>
              </a:spcBef>
              <a:defRPr sz="3500"/>
            </a:lvl1pPr>
          </a:lstStyle>
          <a:p>
            <a:pPr/>
            <a:r>
              <a:t>Virus’s such as Cytomegalovirus (CMV), Varicella-Zoster Virus (VZV, Chicken Pox), Parvovirus, and Rubella are very common during a pregnancy.</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6">
            <a:hueOff val="113856"/>
            <a:lumOff val="-10196"/>
          </a:schemeClr>
        </a:solidFill>
      </p:bgPr>
    </p:bg>
    <p:spTree>
      <p:nvGrpSpPr>
        <p:cNvPr id="1" name=""/>
        <p:cNvGrpSpPr/>
        <p:nvPr/>
      </p:nvGrpSpPr>
      <p:grpSpPr>
        <a:xfrm>
          <a:off x="0" y="0"/>
          <a:ext cx="0" cy="0"/>
          <a:chOff x="0" y="0"/>
          <a:chExt cx="0" cy="0"/>
        </a:xfrm>
      </p:grpSpPr>
      <p:pic>
        <p:nvPicPr>
          <p:cNvPr id="127" name=""/>
          <p:cNvPicPr>
            <a:picLocks noChangeAspect="0"/>
          </p:cNvPicPr>
          <p:nvPr>
            <p:ph type="pic" idx="13"/>
          </p:nvPr>
        </p:nvPicPr>
        <p:blipFill>
          <a:blip r:embed="rId2">
            <a:extLst/>
          </a:blip>
          <a:stretch>
            <a:fillRect/>
          </a:stretch>
        </p:blipFill>
        <p:spPr>
          <a:xfrm>
            <a:off x="7981696" y="5473927"/>
            <a:ext cx="3112009" cy="4106855"/>
          </a:xfrm>
          <a:prstGeom prst="rect">
            <a:avLst/>
          </a:prstGeom>
        </p:spPr>
      </p:pic>
      <p:sp>
        <p:nvSpPr>
          <p:cNvPr id="128" name="Shape 128"/>
          <p:cNvSpPr/>
          <p:nvPr>
            <p:ph type="title"/>
          </p:nvPr>
        </p:nvSpPr>
        <p:spPr>
          <a:prstGeom prst="rect">
            <a:avLst/>
          </a:prstGeom>
        </p:spPr>
        <p:txBody>
          <a:bodyPr/>
          <a:lstStyle>
            <a:lvl1pPr indent="457200" algn="l" defTabSz="457200">
              <a:lnSpc>
                <a:spcPct val="200000"/>
              </a:lnSpc>
              <a:defRPr sz="6100">
                <a:latin typeface="Bradley Hand ITC TT-Bold"/>
                <a:ea typeface="Bradley Hand ITC TT-Bold"/>
                <a:cs typeface="Bradley Hand ITC TT-Bold"/>
                <a:sym typeface="Bradley Hand ITC TT-Bold"/>
              </a:defRPr>
            </a:lvl1pPr>
          </a:lstStyle>
          <a:p>
            <a:pPr/>
            <a:r>
              <a:t>Cytomegalovirus (CMV)</a:t>
            </a:r>
          </a:p>
        </p:txBody>
      </p:sp>
      <p:sp>
        <p:nvSpPr>
          <p:cNvPr id="129" name="Shape 129"/>
          <p:cNvSpPr/>
          <p:nvPr>
            <p:ph type="body" sz="half" idx="1"/>
          </p:nvPr>
        </p:nvSpPr>
        <p:spPr>
          <a:prstGeom prst="rect">
            <a:avLst/>
          </a:prstGeom>
          <a:solidFill>
            <a:schemeClr val="accent6">
              <a:hueOff val="113856"/>
              <a:lumOff val="-10196"/>
            </a:schemeClr>
          </a:solidFill>
          <a:effectLst>
            <a:outerShdw sx="100000" sy="100000" kx="0" ky="0" algn="b" rotWithShape="0" blurRad="38100" dist="12700" dir="5400000">
              <a:srgbClr val="424242">
                <a:alpha val="40000"/>
              </a:srgbClr>
            </a:outerShdw>
          </a:effectLst>
        </p:spPr>
        <p:txBody>
          <a:bodyPr anchor="t"/>
          <a:lstStyle/>
          <a:p>
            <a:pPr marL="352043" indent="-352043" defTabSz="490727">
              <a:spcBef>
                <a:spcPts val="0"/>
              </a:spcBef>
              <a:defRPr sz="2351"/>
            </a:pPr>
            <a:r>
              <a:t>CMV is a DNA virus that is in the herpes family</a:t>
            </a:r>
          </a:p>
          <a:p>
            <a:pPr marL="352043" indent="-352043" defTabSz="490727">
              <a:spcBef>
                <a:spcPts val="0"/>
              </a:spcBef>
              <a:defRPr sz="2351"/>
            </a:pPr>
            <a:r>
              <a:t>Transferred through infected secretions</a:t>
            </a:r>
          </a:p>
          <a:p>
            <a:pPr marL="352043" indent="-352043" defTabSz="490727">
              <a:spcBef>
                <a:spcPts val="0"/>
              </a:spcBef>
              <a:defRPr sz="2351"/>
            </a:pPr>
            <a:r>
              <a:t>Is transferred to the fetus through mothers infected blood present in the placenta.</a:t>
            </a:r>
          </a:p>
          <a:p>
            <a:pPr marL="352043" indent="-352043" defTabSz="490727">
              <a:spcBef>
                <a:spcPts val="0"/>
              </a:spcBef>
              <a:defRPr sz="2351"/>
            </a:pPr>
          </a:p>
          <a:p>
            <a:pPr marL="352043" indent="-352043" defTabSz="490727">
              <a:spcBef>
                <a:spcPts val="0"/>
              </a:spcBef>
              <a:defRPr sz="2351"/>
            </a:pPr>
            <a:r>
              <a:t>S&amp;S: Flu like symptoms, Patients may also present with phenomena or hepatitis.</a:t>
            </a:r>
          </a:p>
          <a:p>
            <a:pPr marL="352043" indent="-352043" defTabSz="490727">
              <a:spcBef>
                <a:spcPts val="0"/>
              </a:spcBef>
              <a:defRPr sz="2351"/>
            </a:pPr>
          </a:p>
          <a:p>
            <a:pPr marL="352043" indent="-352043" defTabSz="490727">
              <a:spcBef>
                <a:spcPts val="0"/>
              </a:spcBef>
              <a:defRPr sz="2351"/>
            </a:pPr>
            <a:r>
              <a:t>Effects on fetus: Placental infections, Impaired oxygenation &amp; nutrient circulation that can lead to growth restrictions and in severe cases death.</a:t>
            </a:r>
          </a:p>
          <a:p>
            <a:pPr marL="352043" indent="-352043" defTabSz="490727">
              <a:spcBef>
                <a:spcPts val="0"/>
              </a:spcBef>
              <a:defRPr sz="2351"/>
            </a:pPr>
          </a:p>
          <a:p>
            <a:pPr marL="352043" indent="-352043" defTabSz="490727">
              <a:spcBef>
                <a:spcPts val="0"/>
              </a:spcBef>
              <a:defRPr sz="2351"/>
            </a:pPr>
            <a:r>
              <a:t>Tx: Treating the symptoms</a:t>
            </a:r>
          </a:p>
        </p:txBody>
      </p:sp>
      <p:grpSp>
        <p:nvGrpSpPr>
          <p:cNvPr id="132" name="Group 132"/>
          <p:cNvGrpSpPr/>
          <p:nvPr/>
        </p:nvGrpSpPr>
        <p:grpSpPr>
          <a:xfrm>
            <a:off x="7283450" y="2049958"/>
            <a:ext cx="4189428" cy="3481678"/>
            <a:chOff x="0" y="0"/>
            <a:chExt cx="4189427" cy="3481677"/>
          </a:xfrm>
        </p:grpSpPr>
        <p:pic>
          <p:nvPicPr>
            <p:cNvPr id="131" name="pasted-image.tiff"/>
            <p:cNvPicPr>
              <a:picLocks noChangeAspect="1"/>
            </p:cNvPicPr>
            <p:nvPr/>
          </p:nvPicPr>
          <p:blipFill>
            <a:blip r:embed="rId3">
              <a:extLst/>
            </a:blip>
            <a:stretch>
              <a:fillRect/>
            </a:stretch>
          </p:blipFill>
          <p:spPr>
            <a:xfrm>
              <a:off x="127000" y="88900"/>
              <a:ext cx="3935428" cy="3151478"/>
            </a:xfrm>
            <a:prstGeom prst="rect">
              <a:avLst/>
            </a:prstGeom>
            <a:ln>
              <a:noFill/>
            </a:ln>
            <a:effectLst/>
          </p:spPr>
        </p:pic>
        <p:pic>
          <p:nvPicPr>
            <p:cNvPr id="130" name=""/>
            <p:cNvPicPr>
              <a:picLocks noChangeAspect="0"/>
            </p:cNvPicPr>
            <p:nvPr/>
          </p:nvPicPr>
          <p:blipFill>
            <a:blip r:embed="rId4">
              <a:extLst/>
            </a:blip>
            <a:stretch>
              <a:fillRect/>
            </a:stretch>
          </p:blipFill>
          <p:spPr>
            <a:xfrm>
              <a:off x="0" y="-1"/>
              <a:ext cx="4189428" cy="3481679"/>
            </a:xfrm>
            <a:prstGeom prst="rect">
              <a:avLst/>
            </a:prstGeom>
            <a:effectLst/>
          </p:spPr>
        </p:pic>
      </p:gr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6">
            <a:hueOff val="113856"/>
            <a:lumOff val="-10196"/>
          </a:schemeClr>
        </a:solidFill>
      </p:bgPr>
    </p:bg>
    <p:spTree>
      <p:nvGrpSpPr>
        <p:cNvPr id="1" name=""/>
        <p:cNvGrpSpPr/>
        <p:nvPr/>
      </p:nvGrpSpPr>
      <p:grpSpPr>
        <a:xfrm>
          <a:off x="0" y="0"/>
          <a:ext cx="0" cy="0"/>
          <a:chOff x="0" y="0"/>
          <a:chExt cx="0" cy="0"/>
        </a:xfrm>
      </p:grpSpPr>
      <p:pic>
        <p:nvPicPr>
          <p:cNvPr id="134" name="pasted-image.tiff"/>
          <p:cNvPicPr>
            <a:picLocks noChangeAspect="1"/>
          </p:cNvPicPr>
          <p:nvPr>
            <p:ph type="pic" idx="13"/>
          </p:nvPr>
        </p:nvPicPr>
        <p:blipFill>
          <a:blip r:embed="rId2">
            <a:extLst/>
          </a:blip>
          <a:srcRect l="4489" t="0" r="4489" b="0"/>
          <a:stretch>
            <a:fillRect/>
          </a:stretch>
        </p:blipFill>
        <p:spPr>
          <a:prstGeom prst="rect">
            <a:avLst/>
          </a:prstGeom>
          <a:ln w="12700">
            <a:solidFill>
              <a:srgbClr val="000000"/>
            </a:solidFill>
            <a:miter lim="400000"/>
          </a:ln>
          <a:effectLst>
            <a:reflection blurRad="0" stA="50000" stPos="0" endA="0" endPos="40000" dist="0" dir="5400000" fadeDir="5400000" sx="100000" sy="-100000" kx="0" ky="0" algn="bl" rotWithShape="0"/>
          </a:effectLst>
        </p:spPr>
      </p:pic>
      <p:sp>
        <p:nvSpPr>
          <p:cNvPr id="135" name="Shape 135"/>
          <p:cNvSpPr/>
          <p:nvPr>
            <p:ph type="title"/>
          </p:nvPr>
        </p:nvSpPr>
        <p:spPr>
          <a:prstGeom prst="rect">
            <a:avLst/>
          </a:prstGeom>
        </p:spPr>
        <p:txBody>
          <a:bodyPr/>
          <a:lstStyle>
            <a:lvl1pPr indent="425195" algn="l" defTabSz="425195">
              <a:lnSpc>
                <a:spcPct val="200000"/>
              </a:lnSpc>
              <a:defRPr sz="5022">
                <a:latin typeface="Bradley Hand ITC TT-Bold"/>
                <a:ea typeface="Bradley Hand ITC TT-Bold"/>
                <a:cs typeface="Bradley Hand ITC TT-Bold"/>
                <a:sym typeface="Bradley Hand ITC TT-Bold"/>
              </a:defRPr>
            </a:lvl1pPr>
          </a:lstStyle>
          <a:p>
            <a:pPr/>
            <a:r>
              <a:t>Varicella-Zoster Virus (Chicken Pox)</a:t>
            </a:r>
          </a:p>
        </p:txBody>
      </p:sp>
      <p:sp>
        <p:nvSpPr>
          <p:cNvPr id="136" name="Shape 136"/>
          <p:cNvSpPr/>
          <p:nvPr>
            <p:ph type="body" sz="half" idx="1"/>
          </p:nvPr>
        </p:nvSpPr>
        <p:spPr>
          <a:prstGeom prst="rect">
            <a:avLst/>
          </a:prstGeom>
        </p:spPr>
        <p:txBody>
          <a:bodyPr anchor="t"/>
          <a:lstStyle/>
          <a:p>
            <a:pPr marL="264032" indent="-264032" defTabSz="368045">
              <a:spcBef>
                <a:spcPts val="2300"/>
              </a:spcBef>
              <a:defRPr sz="2142"/>
            </a:pPr>
            <a:r>
              <a:t>VZV also comes from the herpes family</a:t>
            </a:r>
          </a:p>
          <a:p>
            <a:pPr marL="264032" indent="-264032" defTabSz="368045">
              <a:spcBef>
                <a:spcPts val="2300"/>
              </a:spcBef>
              <a:defRPr sz="2142"/>
            </a:pPr>
            <a:r>
              <a:t>Acquired form direct contact with lesions or from airborne transmission.</a:t>
            </a:r>
          </a:p>
          <a:p>
            <a:pPr marL="264032" indent="-264032" defTabSz="368045">
              <a:spcBef>
                <a:spcPts val="2300"/>
              </a:spcBef>
              <a:defRPr sz="2142"/>
            </a:pPr>
            <a:r>
              <a:t>S&amp;S: Headaches, fever, weakness, and of course an itchy fluid-filled rash, that occurs after the incubation period (10-14 days).</a:t>
            </a:r>
          </a:p>
          <a:p>
            <a:pPr marL="264032" indent="-264032" defTabSz="368045">
              <a:spcBef>
                <a:spcPts val="2300"/>
              </a:spcBef>
              <a:defRPr sz="2142"/>
            </a:pPr>
            <a:r>
              <a:t>Effect on fetus: The risk of a spontaneous abortion, birth defects, growth restrictions, premature delivery, and fetal demise (growth) increases. If the virus is acquired closer to the due date it increases the potential of perinatal mortality.</a:t>
            </a:r>
          </a:p>
          <a:p>
            <a:pPr marL="264032" indent="-264032" defTabSz="368045">
              <a:spcBef>
                <a:spcPts val="2300"/>
              </a:spcBef>
              <a:defRPr sz="2142"/>
            </a:pPr>
            <a:r>
              <a:t>Tx: Treating the symptoms &amp; close monitoring of the fetus.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6">
            <a:hueOff val="113856"/>
            <a:lumOff val="-10196"/>
          </a:schemeClr>
        </a:solidFill>
      </p:bgPr>
    </p:bg>
    <p:spTree>
      <p:nvGrpSpPr>
        <p:cNvPr id="1" name=""/>
        <p:cNvGrpSpPr/>
        <p:nvPr/>
      </p:nvGrpSpPr>
      <p:grpSpPr>
        <a:xfrm>
          <a:off x="0" y="0"/>
          <a:ext cx="0" cy="0"/>
          <a:chOff x="0" y="0"/>
          <a:chExt cx="0" cy="0"/>
        </a:xfrm>
      </p:grpSpPr>
      <p:pic>
        <p:nvPicPr>
          <p:cNvPr id="138" name="pasted-image.tiff"/>
          <p:cNvPicPr>
            <a:picLocks noChangeAspect="1"/>
          </p:cNvPicPr>
          <p:nvPr>
            <p:ph type="pic" idx="13"/>
          </p:nvPr>
        </p:nvPicPr>
        <p:blipFill>
          <a:blip r:embed="rId2">
            <a:extLst/>
          </a:blip>
          <a:srcRect l="0" t="0" r="0" b="0"/>
          <a:stretch>
            <a:fillRect/>
          </a:stretch>
        </p:blipFill>
        <p:spPr>
          <a:xfrm>
            <a:off x="7448550" y="2344457"/>
            <a:ext cx="3743875" cy="2428823"/>
          </a:xfrm>
          <a:prstGeom prst="rect">
            <a:avLst/>
          </a:prstGeom>
          <a:ln w="12700">
            <a:miter lim="400000"/>
          </a:ln>
        </p:spPr>
      </p:pic>
      <p:sp>
        <p:nvSpPr>
          <p:cNvPr id="139" name="Shape 139"/>
          <p:cNvSpPr/>
          <p:nvPr>
            <p:ph type="title"/>
          </p:nvPr>
        </p:nvSpPr>
        <p:spPr>
          <a:prstGeom prst="rect">
            <a:avLst/>
          </a:prstGeom>
        </p:spPr>
        <p:txBody>
          <a:bodyPr/>
          <a:lstStyle>
            <a:lvl1pPr indent="457200" algn="l" defTabSz="457200">
              <a:lnSpc>
                <a:spcPct val="200000"/>
              </a:lnSpc>
              <a:defRPr sz="7700">
                <a:latin typeface="Bradley Hand ITC TT-Bold"/>
                <a:ea typeface="Bradley Hand ITC TT-Bold"/>
                <a:cs typeface="Bradley Hand ITC TT-Bold"/>
                <a:sym typeface="Bradley Hand ITC TT-Bold"/>
              </a:defRPr>
            </a:lvl1pPr>
          </a:lstStyle>
          <a:p>
            <a:pPr/>
            <a:r>
              <a:t>Parvovirus B19</a:t>
            </a:r>
          </a:p>
        </p:txBody>
      </p:sp>
      <p:sp>
        <p:nvSpPr>
          <p:cNvPr id="140" name="Shape 140"/>
          <p:cNvSpPr/>
          <p:nvPr>
            <p:ph type="body" sz="half" idx="1"/>
          </p:nvPr>
        </p:nvSpPr>
        <p:spPr>
          <a:prstGeom prst="rect">
            <a:avLst/>
          </a:prstGeom>
        </p:spPr>
        <p:txBody>
          <a:bodyPr anchor="t"/>
          <a:lstStyle/>
          <a:p>
            <a:pPr marL="335279" indent="-335279" defTabSz="467359">
              <a:spcBef>
                <a:spcPts val="3000"/>
              </a:spcBef>
              <a:defRPr sz="1600"/>
            </a:pPr>
            <a:r>
              <a:t>Parvovirus B19 is the only parvovirus to infect humans. It’s composed of a single strand DNA and causes a variety of pathology including sickle cell disease, lack of red blood cell development, erythema infectionsum (reddening of the skin), myocarditis (inflammation of the heart muscle), and arthropathy (disease of the joints). </a:t>
            </a:r>
          </a:p>
          <a:p>
            <a:pPr marL="335279" indent="-335279" defTabSz="467359">
              <a:spcBef>
                <a:spcPts val="3000"/>
              </a:spcBef>
              <a:defRPr sz="1600"/>
            </a:pPr>
            <a:r>
              <a:t>The virus is transmitted through respiratory droplets and can cross the placenta and infect the fetus.</a:t>
            </a:r>
          </a:p>
          <a:p>
            <a:pPr marL="335279" indent="-335279" defTabSz="467359">
              <a:spcBef>
                <a:spcPts val="3000"/>
              </a:spcBef>
              <a:defRPr sz="1600"/>
            </a:pPr>
            <a:r>
              <a:t>S&amp;S: Infected individuals may be able to transmit parvovirus before they know they have it. Other symptoms include flu-like symptoms and a “slapped-cheek” or “lace-like” rash around the mouth 2-5 days after exposure to the virus.</a:t>
            </a:r>
          </a:p>
          <a:p>
            <a:pPr marL="335279" indent="-335279" defTabSz="467359">
              <a:spcBef>
                <a:spcPts val="3000"/>
              </a:spcBef>
              <a:defRPr sz="1600"/>
            </a:pPr>
            <a:r>
              <a:t>Effect on fetus: During a pregnancy the affect on the fetus is dependent on the gestational age. Infections in the first half of a pregnancy is associated with a worse outcome than in a later period.</a:t>
            </a:r>
          </a:p>
          <a:p>
            <a:pPr marL="335279" indent="-335279" defTabSz="467359">
              <a:spcBef>
                <a:spcPts val="3000"/>
              </a:spcBef>
              <a:defRPr sz="1600"/>
            </a:pPr>
            <a:r>
              <a:t>Tx: Treat the symptoms &amp; monitoring fetus </a:t>
            </a:r>
          </a:p>
        </p:txBody>
      </p:sp>
      <p:pic>
        <p:nvPicPr>
          <p:cNvPr id="141" name="pasted-image.tiff"/>
          <p:cNvPicPr>
            <a:picLocks noChangeAspect="1"/>
          </p:cNvPicPr>
          <p:nvPr/>
        </p:nvPicPr>
        <p:blipFill>
          <a:blip r:embed="rId3">
            <a:extLst/>
          </a:blip>
          <a:stretch>
            <a:fillRect/>
          </a:stretch>
        </p:blipFill>
        <p:spPr>
          <a:xfrm>
            <a:off x="7384082" y="5244393"/>
            <a:ext cx="3872658" cy="3227214"/>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6">
            <a:hueOff val="113856"/>
            <a:lumOff val="-10196"/>
          </a:schemeClr>
        </a:solidFill>
      </p:bgPr>
    </p:bg>
    <p:spTree>
      <p:nvGrpSpPr>
        <p:cNvPr id="1" name=""/>
        <p:cNvGrpSpPr/>
        <p:nvPr/>
      </p:nvGrpSpPr>
      <p:grpSpPr>
        <a:xfrm>
          <a:off x="0" y="0"/>
          <a:ext cx="0" cy="0"/>
          <a:chOff x="0" y="0"/>
          <a:chExt cx="0" cy="0"/>
        </a:xfrm>
      </p:grpSpPr>
      <p:pic>
        <p:nvPicPr>
          <p:cNvPr id="143" name="pasted-image.tiff"/>
          <p:cNvPicPr>
            <a:picLocks noChangeAspect="1"/>
          </p:cNvPicPr>
          <p:nvPr>
            <p:ph type="pic" idx="13"/>
          </p:nvPr>
        </p:nvPicPr>
        <p:blipFill>
          <a:blip r:embed="rId2">
            <a:extLst/>
          </a:blip>
          <a:srcRect l="24911" t="0" r="24911" b="0"/>
          <a:stretch>
            <a:fillRect/>
          </a:stretch>
        </p:blipFill>
        <p:spPr>
          <a:xfrm>
            <a:off x="8609012" y="5868092"/>
            <a:ext cx="2365551" cy="3125907"/>
          </a:xfrm>
          <a:prstGeom prst="rect">
            <a:avLst/>
          </a:prstGeom>
          <a:ln w="12700">
            <a:miter lim="400000"/>
          </a:ln>
        </p:spPr>
      </p:pic>
      <p:sp>
        <p:nvSpPr>
          <p:cNvPr id="144" name="Shape 144"/>
          <p:cNvSpPr/>
          <p:nvPr>
            <p:ph type="title"/>
          </p:nvPr>
        </p:nvSpPr>
        <p:spPr>
          <a:xfrm>
            <a:off x="901700" y="635000"/>
            <a:ext cx="10972800" cy="1854200"/>
          </a:xfrm>
          <a:prstGeom prst="rect">
            <a:avLst/>
          </a:prstGeom>
        </p:spPr>
        <p:txBody>
          <a:bodyPr/>
          <a:lstStyle>
            <a:lvl1pPr>
              <a:defRPr sz="10000">
                <a:latin typeface="Bradley Hand ITC TT-Bold"/>
                <a:ea typeface="Bradley Hand ITC TT-Bold"/>
                <a:cs typeface="Bradley Hand ITC TT-Bold"/>
                <a:sym typeface="Bradley Hand ITC TT-Bold"/>
              </a:defRPr>
            </a:lvl1pPr>
          </a:lstStyle>
          <a:p>
            <a:pPr/>
            <a:r>
              <a:t>Rubella</a:t>
            </a:r>
          </a:p>
        </p:txBody>
      </p:sp>
      <p:sp>
        <p:nvSpPr>
          <p:cNvPr id="145" name="Shape 145"/>
          <p:cNvSpPr/>
          <p:nvPr>
            <p:ph type="body" sz="half" idx="1"/>
          </p:nvPr>
        </p:nvSpPr>
        <p:spPr>
          <a:xfrm>
            <a:off x="1015999" y="2473965"/>
            <a:ext cx="6374134" cy="6903145"/>
          </a:xfrm>
          <a:prstGeom prst="rect">
            <a:avLst/>
          </a:prstGeom>
        </p:spPr>
        <p:txBody>
          <a:bodyPr anchor="t"/>
          <a:lstStyle/>
          <a:p>
            <a:pPr marL="417652" indent="-225628" defTabSz="192023">
              <a:lnSpc>
                <a:spcPct val="150000"/>
              </a:lnSpc>
              <a:spcBef>
                <a:spcPts val="0"/>
              </a:spcBef>
              <a:defRPr sz="1595">
                <a:latin typeface="Helvetica"/>
                <a:ea typeface="Helvetica"/>
                <a:cs typeface="Helvetica"/>
                <a:sym typeface="Helvetica"/>
              </a:defRPr>
            </a:pPr>
            <a:r>
              <a:t>Rubella is also known as the German measles or “the 3 day measles” </a:t>
            </a:r>
          </a:p>
          <a:p>
            <a:pPr marL="417652" indent="-225628" defTabSz="192023">
              <a:lnSpc>
                <a:spcPct val="150000"/>
              </a:lnSpc>
              <a:spcBef>
                <a:spcPts val="0"/>
              </a:spcBef>
              <a:defRPr sz="1595">
                <a:latin typeface="Helvetica"/>
                <a:ea typeface="Helvetica"/>
                <a:cs typeface="Helvetica"/>
                <a:sym typeface="Helvetica"/>
              </a:defRPr>
            </a:pPr>
            <a:r>
              <a:t>Transmission occurs through air droplets and requires close contact. The Virus enters the respiratory tract and travels to the cervical lymph nodes (in the neck) from there enters the blood stream and spreads throughout the body.</a:t>
            </a:r>
          </a:p>
          <a:p>
            <a:pPr marL="417652" indent="-225628" defTabSz="192023">
              <a:lnSpc>
                <a:spcPct val="150000"/>
              </a:lnSpc>
              <a:spcBef>
                <a:spcPts val="0"/>
              </a:spcBef>
              <a:defRPr sz="1595">
                <a:latin typeface="Helvetica"/>
                <a:ea typeface="Helvetica"/>
                <a:cs typeface="Helvetica"/>
                <a:sym typeface="Helvetica"/>
              </a:defRPr>
            </a:pPr>
            <a:r>
              <a:t>S&amp;S: Signs and symptoms include low-grade fever, weakness, swollen lymph nodes, and a rash that lasts approximately 3 days. The virus is present in secretion and blood, but takes several days (2-3 week incubation period) before clinical signs and symptoms are present.</a:t>
            </a:r>
          </a:p>
          <a:p>
            <a:pPr marL="417652" indent="-225628" defTabSz="192023">
              <a:lnSpc>
                <a:spcPct val="150000"/>
              </a:lnSpc>
              <a:spcBef>
                <a:spcPts val="0"/>
              </a:spcBef>
              <a:defRPr sz="1595">
                <a:latin typeface="Helvetica"/>
                <a:ea typeface="Helvetica"/>
                <a:cs typeface="Helvetica"/>
                <a:sym typeface="Helvetica"/>
              </a:defRPr>
            </a:pPr>
            <a:r>
              <a:t>Effect on fetus: During a pregnancy, fetal transmission occurs via passage of virus from mothers blood to the placenta. Once the virus is inside the placenta it infects epithelial and endothelial cells and gains access to fetal circulation and organs. Rubella induces change of cell growth leading to cell death, tissue necrosis (death of tissue), and organ hypoplasia (lack of organ development).</a:t>
            </a:r>
          </a:p>
          <a:p>
            <a:pPr marL="417652" indent="-225628" defTabSz="192023">
              <a:lnSpc>
                <a:spcPct val="150000"/>
              </a:lnSpc>
              <a:spcBef>
                <a:spcPts val="0"/>
              </a:spcBef>
              <a:defRPr sz="1595">
                <a:latin typeface="Helvetica"/>
                <a:ea typeface="Helvetica"/>
                <a:cs typeface="Helvetica"/>
                <a:sym typeface="Helvetica"/>
              </a:defRPr>
            </a:pPr>
            <a:r>
              <a:t>Tx: None</a:t>
            </a:r>
          </a:p>
        </p:txBody>
      </p:sp>
      <p:pic>
        <p:nvPicPr>
          <p:cNvPr id="146" name="pasted-image-filtered.jpeg"/>
          <p:cNvPicPr>
            <a:picLocks noChangeAspect="1"/>
          </p:cNvPicPr>
          <p:nvPr/>
        </p:nvPicPr>
        <p:blipFill>
          <a:blip r:embed="rId3">
            <a:extLst/>
          </a:blip>
          <a:stretch>
            <a:fillRect/>
          </a:stretch>
        </p:blipFill>
        <p:spPr>
          <a:xfrm>
            <a:off x="8603315" y="2256664"/>
            <a:ext cx="3529081" cy="3451349"/>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6">
            <a:hueOff val="113856"/>
            <a:lumOff val="-10196"/>
          </a:schemeClr>
        </a:solidFill>
      </p:bgPr>
    </p:bg>
    <p:spTree>
      <p:nvGrpSpPr>
        <p:cNvPr id="1" name=""/>
        <p:cNvGrpSpPr/>
        <p:nvPr/>
      </p:nvGrpSpPr>
      <p:grpSpPr>
        <a:xfrm>
          <a:off x="0" y="0"/>
          <a:ext cx="0" cy="0"/>
          <a:chOff x="0" y="0"/>
          <a:chExt cx="0" cy="0"/>
        </a:xfrm>
      </p:grpSpPr>
      <p:pic>
        <p:nvPicPr>
          <p:cNvPr id="148" name="puppymonkeybab.jpg"/>
          <p:cNvPicPr>
            <a:picLocks noChangeAspect="1"/>
          </p:cNvPicPr>
          <p:nvPr>
            <p:ph type="pic" idx="13"/>
          </p:nvPr>
        </p:nvPicPr>
        <p:blipFill>
          <a:blip r:embed="rId2">
            <a:extLst/>
          </a:blip>
          <a:srcRect l="28716" t="0" r="28716" b="0"/>
          <a:stretch>
            <a:fillRect/>
          </a:stretch>
        </p:blipFill>
        <p:spPr>
          <a:xfrm>
            <a:off x="9619518" y="1883134"/>
            <a:ext cx="2769756" cy="3660034"/>
          </a:xfrm>
          <a:prstGeom prst="rect">
            <a:avLst/>
          </a:prstGeom>
          <a:ln w="12700">
            <a:miter lim="400000"/>
          </a:ln>
          <a:effectLst>
            <a:reflection blurRad="0" stA="50000" stPos="0" endA="0" endPos="40000" dist="0" dir="5400000" fadeDir="5400000" sx="100000" sy="-100000" kx="0" ky="0" algn="bl" rotWithShape="0"/>
          </a:effectLst>
        </p:spPr>
      </p:pic>
      <p:sp>
        <p:nvSpPr>
          <p:cNvPr id="149" name="Shape 149"/>
          <p:cNvSpPr/>
          <p:nvPr>
            <p:ph type="title"/>
          </p:nvPr>
        </p:nvSpPr>
        <p:spPr>
          <a:prstGeom prst="rect">
            <a:avLst/>
          </a:prstGeom>
        </p:spPr>
        <p:txBody>
          <a:bodyPr/>
          <a:lstStyle>
            <a:lvl1pPr>
              <a:defRPr>
                <a:latin typeface="Bradley Hand ITC TT-Bold"/>
                <a:ea typeface="Bradley Hand ITC TT-Bold"/>
                <a:cs typeface="Bradley Hand ITC TT-Bold"/>
                <a:sym typeface="Bradley Hand ITC TT-Bold"/>
              </a:defRPr>
            </a:lvl1pPr>
          </a:lstStyle>
          <a:p>
            <a:pPr/>
            <a:r>
              <a:t>Overall prevention</a:t>
            </a:r>
          </a:p>
        </p:txBody>
      </p:sp>
      <p:sp>
        <p:nvSpPr>
          <p:cNvPr id="150" name="Shape 150"/>
          <p:cNvSpPr/>
          <p:nvPr>
            <p:ph type="body" sz="half" idx="1"/>
          </p:nvPr>
        </p:nvSpPr>
        <p:spPr>
          <a:prstGeom prst="rect">
            <a:avLst/>
          </a:prstGeom>
        </p:spPr>
        <p:txBody>
          <a:bodyPr anchor="t"/>
          <a:lstStyle/>
          <a:p>
            <a:pPr/>
            <a:r>
              <a:t>WASH YOUR HANDS!!</a:t>
            </a:r>
          </a:p>
          <a:p>
            <a:pPr/>
            <a:r>
              <a:t>Avoiding people that have these illnesses</a:t>
            </a:r>
          </a:p>
          <a:p>
            <a:pPr/>
            <a:r>
              <a:t>Visit your OB/GYN frequently during your pregnancy</a:t>
            </a:r>
          </a:p>
          <a:p>
            <a:pPr/>
            <a:r>
              <a:t>Prenatal vitamins &amp; a healthy diet </a:t>
            </a:r>
          </a:p>
        </p:txBody>
      </p:sp>
      <p:pic>
        <p:nvPicPr>
          <p:cNvPr id="151" name="images.jpg"/>
          <p:cNvPicPr>
            <a:picLocks noChangeAspect="1"/>
          </p:cNvPicPr>
          <p:nvPr/>
        </p:nvPicPr>
        <p:blipFill>
          <a:blip r:embed="rId3">
            <a:extLst/>
          </a:blip>
          <a:stretch>
            <a:fillRect/>
          </a:stretch>
        </p:blipFill>
        <p:spPr>
          <a:xfrm>
            <a:off x="6676063" y="3665183"/>
            <a:ext cx="2769792" cy="1843170"/>
          </a:xfrm>
          <a:prstGeom prst="rect">
            <a:avLst/>
          </a:prstGeom>
          <a:ln w="12700">
            <a:miter lim="400000"/>
          </a:ln>
          <a:effectLst>
            <a:reflection blurRad="0" stA="81015" stPos="0" endA="0" endPos="40000" dist="0" dir="5400000" fadeDir="5400000" sx="100000" sy="-100000" kx="0" ky="0" algn="bl" rotWithShape="0"/>
          </a:effectLst>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